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3"/>
  </p:notesMasterIdLst>
  <p:sldIdLst>
    <p:sldId id="256" r:id="rId2"/>
  </p:sldIdLst>
  <p:sldSz cx="32918400" cy="43891200"/>
  <p:notesSz cx="6858000" cy="9144000"/>
  <p:defaultTextStyle>
    <a:defPPr>
      <a:defRPr lang="en-US"/>
    </a:defPPr>
    <a:lvl1pPr marL="0" algn="l" defTabSz="4213555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1pPr>
    <a:lvl2pPr marL="2106778" algn="l" defTabSz="4213555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2pPr>
    <a:lvl3pPr marL="4213555" algn="l" defTabSz="4213555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3pPr>
    <a:lvl4pPr marL="6320333" algn="l" defTabSz="4213555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4pPr>
    <a:lvl5pPr marL="8427110" algn="l" defTabSz="4213555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5pPr>
    <a:lvl6pPr marL="10533888" algn="l" defTabSz="4213555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6pPr>
    <a:lvl7pPr marL="12640666" algn="l" defTabSz="4213555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7pPr>
    <a:lvl8pPr marL="14747443" algn="l" defTabSz="4213555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8pPr>
    <a:lvl9pPr marL="16854221" algn="l" defTabSz="4213555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B" initials="U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FF"/>
    <a:srgbClr val="81D7F8"/>
    <a:srgbClr val="BFD8EF"/>
    <a:srgbClr val="479AFF"/>
    <a:srgbClr val="FFCC00"/>
    <a:srgbClr val="FF6600"/>
    <a:srgbClr val="E77918"/>
    <a:srgbClr val="7DB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43" autoAdjust="0"/>
    <p:restoredTop sz="83144" autoAdjust="0"/>
  </p:normalViewPr>
  <p:slideViewPr>
    <p:cSldViewPr snapToGrid="0">
      <p:cViewPr>
        <p:scale>
          <a:sx n="25" d="100"/>
          <a:sy n="25" d="100"/>
        </p:scale>
        <p:origin x="1651" y="-3454"/>
      </p:cViewPr>
      <p:guideLst>
        <p:guide orient="horz" pos="13824"/>
        <p:guide pos="10368"/>
      </p:guideLst>
    </p:cSldViewPr>
  </p:slideViewPr>
  <p:notesTextViewPr>
    <p:cViewPr>
      <p:scale>
        <a:sx n="1" d="1"/>
        <a:sy n="1" d="1"/>
      </p:scale>
      <p:origin x="0" y="-13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BA377-7311-488E-A113-9E7EF508DD90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B7D66-8380-49A8-BDE3-A82432540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4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the format for authors a little</a:t>
            </a:r>
          </a:p>
          <a:p>
            <a:pPr marL="228600" indent="-228600">
              <a:buAutoNum type="arabicParenR"/>
            </a:pPr>
            <a:r>
              <a:rPr lang="en-US" dirty="0" smtClean="0"/>
              <a:t>To include everyone from UB on the MRI project, on one line</a:t>
            </a:r>
          </a:p>
          <a:p>
            <a:pPr marL="228600" indent="-228600">
              <a:buAutoNum type="arabicParenR"/>
            </a:pPr>
            <a:r>
              <a:rPr lang="en-US" dirty="0" smtClean="0"/>
              <a:t>(list emails as “xliu47, roman, </a:t>
            </a:r>
            <a:r>
              <a:rPr lang="en-US" dirty="0" err="1" smtClean="0"/>
              <a:t>qiao</a:t>
            </a:r>
            <a:r>
              <a:rPr lang="en-US" dirty="0" smtClean="0"/>
              <a:t>, </a:t>
            </a:r>
            <a:r>
              <a:rPr lang="en-US" dirty="0" err="1" smtClean="0"/>
              <a:t>asadek</a:t>
            </a:r>
            <a:r>
              <a:rPr lang="en-US" dirty="0" smtClean="0"/>
              <a:t> …@buffalo.edu” ) on the same line if</a:t>
            </a:r>
            <a:r>
              <a:rPr lang="en-US" baseline="0" dirty="0" smtClean="0"/>
              <a:t> possible – no need to include everyone, just yours </a:t>
            </a:r>
            <a:endParaRPr lang="en-US" dirty="0" smtClean="0"/>
          </a:p>
          <a:p>
            <a:r>
              <a:rPr lang="en-US" dirty="0" smtClean="0"/>
              <a:t>3) List all UB </a:t>
            </a:r>
            <a:r>
              <a:rPr lang="en-US" dirty="0" err="1" smtClean="0"/>
              <a:t>dept</a:t>
            </a:r>
            <a:r>
              <a:rPr lang="en-US" dirty="0" smtClean="0"/>
              <a:t> on the same line</a:t>
            </a:r>
          </a:p>
          <a:p>
            <a:r>
              <a:rPr lang="en-US" dirty="0" smtClean="0"/>
              <a:t>4) Including</a:t>
            </a:r>
            <a:r>
              <a:rPr lang="en-US" baseline="0" dirty="0" smtClean="0"/>
              <a:t> a note saying external partners, CMU, Cisco and </a:t>
            </a:r>
            <a:r>
              <a:rPr lang="en-US" baseline="0" dirty="0" err="1" smtClean="0"/>
              <a:t>SwRI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5) Most importantly, don’t copy sentences in verbatim, use phrases/bullet items –for Model, Motivations/Intro.</a:t>
            </a:r>
          </a:p>
          <a:p>
            <a:r>
              <a:rPr lang="en-US" baseline="0" dirty="0" smtClean="0"/>
              <a:t>6) Modify the figure for gap: have texts like “rod testing” on one side inside the fig and “</a:t>
            </a:r>
            <a:r>
              <a:rPr lang="en-US" baseline="0" dirty="0" err="1" smtClean="0"/>
              <a:t>raod</a:t>
            </a:r>
            <a:r>
              <a:rPr lang="en-US" baseline="0" dirty="0" smtClean="0"/>
              <a:t> testing” on the other rock </a:t>
            </a:r>
            <a:r>
              <a:rPr lang="en-US" baseline="0" dirty="0" err="1" smtClean="0"/>
              <a:t>isnide</a:t>
            </a:r>
            <a:r>
              <a:rPr lang="en-US" baseline="0" dirty="0" smtClean="0"/>
              <a:t> the figure.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B7D66-8380-49A8-BDE3-A82432540F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03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7183123"/>
            <a:ext cx="27980640" cy="1528064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3053043"/>
            <a:ext cx="24688800" cy="10596877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2288-40A2-40AA-9D8F-82FF6D2CD99C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9587-AFD5-4968-B4C2-B6C4BA66D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90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2288-40A2-40AA-9D8F-82FF6D2CD99C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9587-AFD5-4968-B4C2-B6C4BA66D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3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2336800"/>
            <a:ext cx="7098030" cy="3719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2336800"/>
            <a:ext cx="20882610" cy="3719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2288-40A2-40AA-9D8F-82FF6D2CD99C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9587-AFD5-4968-B4C2-B6C4BA66D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9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2288-40A2-40AA-9D8F-82FF6D2CD99C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9587-AFD5-4968-B4C2-B6C4BA66D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93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10942333"/>
            <a:ext cx="28392120" cy="18257517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29372573"/>
            <a:ext cx="28392120" cy="9601197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2288-40A2-40AA-9D8F-82FF6D2CD99C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9587-AFD5-4968-B4C2-B6C4BA66D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4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11684000"/>
            <a:ext cx="13990320" cy="27848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11684000"/>
            <a:ext cx="13990320" cy="27848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2288-40A2-40AA-9D8F-82FF6D2CD99C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9587-AFD5-4968-B4C2-B6C4BA66D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0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336810"/>
            <a:ext cx="28392120" cy="84836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10759443"/>
            <a:ext cx="13926024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16032480"/>
            <a:ext cx="13926024" cy="2358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10759443"/>
            <a:ext cx="13994608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16032480"/>
            <a:ext cx="13994608" cy="2358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2288-40A2-40AA-9D8F-82FF6D2CD99C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9587-AFD5-4968-B4C2-B6C4BA66D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61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2288-40A2-40AA-9D8F-82FF6D2CD99C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9587-AFD5-4968-B4C2-B6C4BA66D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48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2288-40A2-40AA-9D8F-82FF6D2CD99C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9587-AFD5-4968-B4C2-B6C4BA66D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0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6319530"/>
            <a:ext cx="16664940" cy="311912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2288-40A2-40AA-9D8F-82FF6D2CD99C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9587-AFD5-4968-B4C2-B6C4BA66D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0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6319530"/>
            <a:ext cx="16664940" cy="31191200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2288-40A2-40AA-9D8F-82FF6D2CD99C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9587-AFD5-4968-B4C2-B6C4BA66D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36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2336810"/>
            <a:ext cx="2839212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11684000"/>
            <a:ext cx="283921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62288-40A2-40AA-9D8F-82FF6D2CD99C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40680650"/>
            <a:ext cx="1110996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79587-AFD5-4968-B4C2-B6C4BA66D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4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1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927" y="9543819"/>
            <a:ext cx="17219047" cy="1257143"/>
          </a:xfrm>
          <a:prstGeom prst="rect">
            <a:avLst/>
          </a:prstGeom>
        </p:spPr>
      </p:pic>
      <p:sp>
        <p:nvSpPr>
          <p:cNvPr id="302" name="Oval 301"/>
          <p:cNvSpPr/>
          <p:nvPr/>
        </p:nvSpPr>
        <p:spPr>
          <a:xfrm>
            <a:off x="645089" y="38163682"/>
            <a:ext cx="3934838" cy="1612857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1D7F8"/>
              </a:solidFill>
            </a:endParaRPr>
          </a:p>
        </p:txBody>
      </p:sp>
      <p:sp>
        <p:nvSpPr>
          <p:cNvPr id="301" name="Oval 300"/>
          <p:cNvSpPr/>
          <p:nvPr/>
        </p:nvSpPr>
        <p:spPr>
          <a:xfrm>
            <a:off x="705251" y="29573962"/>
            <a:ext cx="3934837" cy="1612857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1D7F8"/>
              </a:solidFill>
            </a:endParaRPr>
          </a:p>
        </p:txBody>
      </p:sp>
      <p:sp>
        <p:nvSpPr>
          <p:cNvPr id="300" name="Oval 299"/>
          <p:cNvSpPr/>
          <p:nvPr/>
        </p:nvSpPr>
        <p:spPr>
          <a:xfrm>
            <a:off x="877332" y="14007144"/>
            <a:ext cx="3934838" cy="1612857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1D7F8"/>
              </a:solidFill>
            </a:endParaRPr>
          </a:p>
        </p:txBody>
      </p:sp>
      <p:sp>
        <p:nvSpPr>
          <p:cNvPr id="299" name="Oval 298"/>
          <p:cNvSpPr/>
          <p:nvPr/>
        </p:nvSpPr>
        <p:spPr>
          <a:xfrm>
            <a:off x="823115" y="9363222"/>
            <a:ext cx="3934838" cy="1612857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1D7F8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873" y="4931163"/>
            <a:ext cx="17219047" cy="12571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94350" y="188398"/>
            <a:ext cx="27924198" cy="2333267"/>
          </a:xfrm>
          <a:prstGeom prst="rect">
            <a:avLst/>
          </a:prstGeom>
          <a:noFill/>
          <a:effectLst>
            <a:glow>
              <a:schemeClr val="accent1">
                <a:lumMod val="50000"/>
              </a:schemeClr>
            </a:glow>
            <a:outerShdw dist="850900" dir="10020000" sx="10000" sy="10000" algn="ctr" rotWithShape="0">
              <a:srgbClr val="0072FF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72FF"/>
                </a:solidFill>
                <a:effectLst>
                  <a:glow>
                    <a:schemeClr val="accent1">
                      <a:lumMod val="50000"/>
                    </a:schemeClr>
                  </a:glow>
                </a:effectLst>
              </a:rPr>
              <a:t>Development of</a:t>
            </a:r>
            <a:r>
              <a:rPr lang="en-US" sz="7200" dirty="0" smtClean="0">
                <a:solidFill>
                  <a:srgbClr val="0072FF"/>
                </a:solidFill>
                <a:latin typeface="Arial Rounded MT Bold" panose="020F0704030504030204" pitchFamily="34" charset="0"/>
              </a:rPr>
              <a:t> </a:t>
            </a:r>
            <a:r>
              <a:rPr lang="en-US" sz="7200" dirty="0">
                <a:solidFill>
                  <a:srgbClr val="0072FF"/>
                </a:solidFill>
                <a:latin typeface="Arial Rounded MT Bold" panose="020F0704030504030204" pitchFamily="34" charset="0"/>
              </a:rPr>
              <a:t>iCAVE</a:t>
            </a:r>
            <a:r>
              <a:rPr lang="en-US" sz="7200" baseline="30000" dirty="0">
                <a:solidFill>
                  <a:srgbClr val="0072FF"/>
                </a:solidFill>
                <a:latin typeface="Arial Rounded MT Bold" panose="020F0704030504030204" pitchFamily="34" charset="0"/>
              </a:rPr>
              <a:t>2 </a:t>
            </a:r>
            <a:r>
              <a:rPr lang="en-US" sz="7200" b="1" dirty="0" smtClean="0">
                <a:solidFill>
                  <a:srgbClr val="0072FF"/>
                </a:solidFill>
                <a:effectLst>
                  <a:glow>
                    <a:schemeClr val="accent1">
                      <a:lumMod val="50000"/>
                    </a:schemeClr>
                  </a:glow>
                </a:effectLst>
              </a:rPr>
              <a:t>: instrument for Connected and Autonomous Vehicle Evaluation and Experimentation</a:t>
            </a:r>
            <a:endParaRPr lang="en-US" sz="7200" b="1" dirty="0">
              <a:solidFill>
                <a:srgbClr val="0072FF"/>
              </a:solidFill>
              <a:effectLst>
                <a:glow>
                  <a:schemeClr val="accent1">
                    <a:lumMod val="5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flipV="1">
            <a:off x="-71824" y="-12863"/>
            <a:ext cx="11245504" cy="3657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5184" dirty="0"/>
          </a:p>
        </p:txBody>
      </p:sp>
      <p:sp>
        <p:nvSpPr>
          <p:cNvPr id="11" name="TextBox 10"/>
          <p:cNvSpPr txBox="1"/>
          <p:nvPr/>
        </p:nvSpPr>
        <p:spPr>
          <a:xfrm rot="5400000" flipV="1">
            <a:off x="-4867009" y="4833286"/>
            <a:ext cx="9956131" cy="3657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5184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9771198"/>
            <a:ext cx="1" cy="34566361"/>
          </a:xfrm>
          <a:prstGeom prst="line">
            <a:avLst/>
          </a:prstGeom>
          <a:ln w="88900">
            <a:solidFill>
              <a:srgbClr val="FFFF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1141966" y="-12863"/>
            <a:ext cx="21776434" cy="50963"/>
          </a:xfrm>
          <a:prstGeom prst="line">
            <a:avLst/>
          </a:prstGeom>
          <a:ln w="88900">
            <a:solidFill>
              <a:srgbClr val="FFFF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100015" y="5195888"/>
            <a:ext cx="1232649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50" b="1" dirty="0" smtClean="0">
                <a:solidFill>
                  <a:srgbClr val="FFFF00"/>
                </a:solidFill>
                <a:effectLst>
                  <a:glow>
                    <a:schemeClr val="accent1"/>
                  </a:glow>
                </a:effectLst>
              </a:rPr>
              <a:t>Research Topics and Study </a:t>
            </a:r>
            <a:r>
              <a:rPr lang="en-US" sz="3750" b="1" dirty="0">
                <a:solidFill>
                  <a:srgbClr val="FFFF00"/>
                </a:solidFill>
                <a:effectLst>
                  <a:glow>
                    <a:schemeClr val="accent1"/>
                  </a:glow>
                </a:effectLst>
              </a:rPr>
              <a:t>A</a:t>
            </a:r>
            <a:r>
              <a:rPr lang="en-US" sz="3750" b="1" dirty="0" smtClean="0">
                <a:solidFill>
                  <a:srgbClr val="FFFF00"/>
                </a:solidFill>
                <a:effectLst>
                  <a:glow>
                    <a:schemeClr val="accent1"/>
                  </a:glow>
                </a:effectLst>
              </a:rPr>
              <a:t>rea</a:t>
            </a:r>
            <a:endParaRPr lang="en-US" sz="3750" b="1" dirty="0">
              <a:solidFill>
                <a:srgbClr val="FFFF00"/>
              </a:solidFill>
              <a:effectLst>
                <a:glow>
                  <a:schemeClr val="accent1"/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69" y="694683"/>
            <a:ext cx="3680170" cy="1892994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837822" y="4719301"/>
            <a:ext cx="3934838" cy="1612857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1D7F8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6429" y="5054038"/>
            <a:ext cx="3677921" cy="890115"/>
          </a:xfrm>
          <a:prstGeom prst="rect">
            <a:avLst/>
          </a:prstGeom>
          <a:noFill/>
          <a:effectLst>
            <a:glow>
              <a:srgbClr val="0072FF"/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sz="5184" b="1" dirty="0">
                <a:solidFill>
                  <a:srgbClr val="FFFF00"/>
                </a:solidFill>
                <a:effectLst>
                  <a:glow>
                    <a:srgbClr val="0072FF">
                      <a:alpha val="40000"/>
                    </a:srgbClr>
                  </a:glow>
                </a:effectLst>
              </a:rPr>
              <a:t>I</a:t>
            </a:r>
            <a:r>
              <a:rPr lang="en-US" sz="5184" b="1" dirty="0">
                <a:solidFill>
                  <a:srgbClr val="FFFF00"/>
                </a:solidFill>
                <a:effectLst>
                  <a:glow>
                    <a:srgbClr val="0072FF">
                      <a:alpha val="40000"/>
                    </a:srgbClr>
                  </a:glow>
                </a:effectLst>
              </a:rPr>
              <a:t>ntroduction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006212" y="9855071"/>
            <a:ext cx="14689676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50" b="1" dirty="0" smtClean="0">
                <a:solidFill>
                  <a:srgbClr val="FFFF00"/>
                </a:solidFill>
                <a:effectLst>
                  <a:glow>
                    <a:schemeClr val="accent1"/>
                  </a:glow>
                </a:effectLst>
              </a:rPr>
              <a:t>Evaluate and experiment for CV and AV technologies</a:t>
            </a:r>
            <a:endParaRPr lang="en-US" sz="3750" b="1" dirty="0">
              <a:solidFill>
                <a:srgbClr val="FFFF00"/>
              </a:solidFill>
              <a:effectLst>
                <a:glow>
                  <a:schemeClr val="accent1"/>
                </a:glow>
              </a:effectLst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410095" y="6553326"/>
            <a:ext cx="30999647" cy="2677656"/>
          </a:xfrm>
          <a:prstGeom prst="rect">
            <a:avLst/>
          </a:prstGeom>
          <a:noFill/>
          <a:ln>
            <a:noFill/>
          </a:ln>
          <a:effectLst>
            <a:glow rad="355600">
              <a:schemeClr val="tx1">
                <a:alpha val="40000"/>
              </a:schemeClr>
            </a:glow>
            <a:outerShdw sx="1000" sy="1000" algn="tl" rotWithShape="0">
              <a:schemeClr val="bg1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morning" dir="t"/>
            </a:scene3d>
            <a:sp3d prstMaterial="matte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2FF"/>
                </a:solidFill>
                <a:latin typeface="Arial Rounded MT Bold" panose="020F0704030504030204" pitchFamily="34" charset="0"/>
              </a:rPr>
              <a:t>This project </a:t>
            </a:r>
            <a:r>
              <a:rPr lang="en-US" sz="2800" dirty="0">
                <a:solidFill>
                  <a:srgbClr val="0072FF"/>
                </a:solidFill>
                <a:latin typeface="Arial Rounded MT Bold" panose="020F0704030504030204" pitchFamily="34" charset="0"/>
              </a:rPr>
              <a:t>proposes to develop an instrument for evaluation and experimentation of connected vehicle (CV) and autonomous vehicle (AV) technologies, and enabled Transportation Cyber Physical Systems and applications. </a:t>
            </a:r>
            <a:endParaRPr lang="en-US" sz="2800" dirty="0" smtClean="0">
              <a:solidFill>
                <a:srgbClr val="0072FF"/>
              </a:solidFill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2FF"/>
                </a:solidFill>
                <a:latin typeface="Arial Rounded MT Bold" panose="020F0704030504030204" pitchFamily="34" charset="0"/>
              </a:rPr>
              <a:t>Unlike </a:t>
            </a:r>
            <a:r>
              <a:rPr lang="en-US" sz="2800" dirty="0">
                <a:solidFill>
                  <a:srgbClr val="0072FF"/>
                </a:solidFill>
                <a:latin typeface="Arial Rounded MT Bold" panose="020F0704030504030204" pitchFamily="34" charset="0"/>
              </a:rPr>
              <a:t>any existing stand-alone simulator such as </a:t>
            </a:r>
            <a:r>
              <a:rPr lang="en-US" sz="2800" i="1" dirty="0">
                <a:solidFill>
                  <a:srgbClr val="0072FF"/>
                </a:solidFill>
                <a:latin typeface="Arial Rounded MT Bold" panose="020F0704030504030204" pitchFamily="34" charset="0"/>
              </a:rPr>
              <a:t>driving </a:t>
            </a:r>
            <a:r>
              <a:rPr lang="en-US" sz="2800" i="1" dirty="0" smtClean="0">
                <a:solidFill>
                  <a:srgbClr val="0072FF"/>
                </a:solidFill>
                <a:latin typeface="Arial Rounded MT Bold" panose="020F0704030504030204" pitchFamily="34" charset="0"/>
              </a:rPr>
              <a:t>simulators, traffic simulators, network simulators</a:t>
            </a:r>
            <a:r>
              <a:rPr lang="en-US" sz="2800" dirty="0" smtClean="0">
                <a:solidFill>
                  <a:srgbClr val="0072FF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2800" dirty="0" smtClean="0">
                <a:solidFill>
                  <a:srgbClr val="0072FF"/>
                </a:solidFill>
                <a:latin typeface="Arial Rounded MT Bold" panose="020F0704030504030204" pitchFamily="34" charset="0"/>
              </a:rPr>
              <a:t>this </a:t>
            </a:r>
            <a:r>
              <a:rPr lang="en-US" sz="2800" dirty="0">
                <a:solidFill>
                  <a:srgbClr val="0072FF"/>
                </a:solidFill>
                <a:latin typeface="Arial Rounded MT Bold" panose="020F0704030504030204" pitchFamily="34" charset="0"/>
              </a:rPr>
              <a:t>instrument </a:t>
            </a:r>
            <a:r>
              <a:rPr lang="en-US" sz="2800" i="1" dirty="0">
                <a:solidFill>
                  <a:srgbClr val="0072FF"/>
                </a:solidFill>
                <a:latin typeface="Arial Rounded MT Bold" panose="020F0704030504030204" pitchFamily="34" charset="0"/>
              </a:rPr>
              <a:t>integrates </a:t>
            </a:r>
            <a:r>
              <a:rPr lang="en-US" sz="2800" dirty="0">
                <a:solidFill>
                  <a:srgbClr val="0072FF"/>
                </a:solidFill>
                <a:latin typeface="Arial Rounded MT Bold" panose="020F0704030504030204" pitchFamily="34" charset="0"/>
              </a:rPr>
              <a:t>all three different simulators, is capable of simulating connected and autonomous vehicles, and has both hardware-in-the-loop and human-in-the-loop simulation capabilities. </a:t>
            </a:r>
            <a:endParaRPr lang="en-US" sz="2800" dirty="0" smtClean="0">
              <a:solidFill>
                <a:srgbClr val="0072FF"/>
              </a:solidFill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2FF"/>
                </a:solidFill>
                <a:latin typeface="Arial Rounded MT Bold" panose="020F0704030504030204" pitchFamily="34" charset="0"/>
              </a:rPr>
              <a:t>Compared </a:t>
            </a:r>
            <a:r>
              <a:rPr lang="en-US" sz="2800" dirty="0">
                <a:solidFill>
                  <a:srgbClr val="0072FF"/>
                </a:solidFill>
                <a:latin typeface="Arial Rounded MT Bold" panose="020F0704030504030204" pitchFamily="34" charset="0"/>
              </a:rPr>
              <a:t>to road testing facilities, the instrument can provide a </a:t>
            </a:r>
            <a:r>
              <a:rPr lang="en-US" sz="2800" i="1" dirty="0">
                <a:solidFill>
                  <a:srgbClr val="0072FF"/>
                </a:solidFill>
                <a:latin typeface="Arial Rounded MT Bold" panose="020F0704030504030204" pitchFamily="34" charset="0"/>
              </a:rPr>
              <a:t>low-cost</a:t>
            </a:r>
            <a:r>
              <a:rPr lang="en-US" sz="2800" dirty="0">
                <a:solidFill>
                  <a:srgbClr val="0072FF"/>
                </a:solidFill>
                <a:latin typeface="Arial Rounded MT Bold" panose="020F0704030504030204" pitchFamily="34" charset="0"/>
              </a:rPr>
              <a:t> and yet</a:t>
            </a:r>
            <a:r>
              <a:rPr lang="en-US" sz="2800" i="1" dirty="0">
                <a:solidFill>
                  <a:srgbClr val="0072FF"/>
                </a:solidFill>
                <a:latin typeface="Arial Rounded MT Bold" panose="020F0704030504030204" pitchFamily="34" charset="0"/>
              </a:rPr>
              <a:t> a large-scale </a:t>
            </a:r>
            <a:r>
              <a:rPr lang="en-US" sz="2800" dirty="0">
                <a:solidFill>
                  <a:srgbClr val="0072FF"/>
                </a:solidFill>
                <a:latin typeface="Arial Rounded MT Bold" panose="020F0704030504030204" pitchFamily="34" charset="0"/>
              </a:rPr>
              <a:t>platform which is</a:t>
            </a:r>
            <a:r>
              <a:rPr lang="en-US" sz="2800" i="1" dirty="0">
                <a:solidFill>
                  <a:srgbClr val="0072FF"/>
                </a:solidFill>
                <a:latin typeface="Arial Rounded MT Bold" panose="020F0704030504030204" pitchFamily="34" charset="0"/>
              </a:rPr>
              <a:t> powerful and flexible</a:t>
            </a:r>
            <a:r>
              <a:rPr lang="en-US" sz="2800" dirty="0">
                <a:solidFill>
                  <a:srgbClr val="0072FF"/>
                </a:solidFill>
                <a:latin typeface="Arial Rounded MT Bold" panose="020F0704030504030204" pitchFamily="34" charset="0"/>
              </a:rPr>
              <a:t> enough to answer many “what-if” questions. </a:t>
            </a:r>
          </a:p>
        </p:txBody>
      </p:sp>
      <p:sp>
        <p:nvSpPr>
          <p:cNvPr id="270" name="Rectangle 269"/>
          <p:cNvSpPr/>
          <p:nvPr/>
        </p:nvSpPr>
        <p:spPr>
          <a:xfrm>
            <a:off x="8992259" y="37536782"/>
            <a:ext cx="5713095" cy="5008880"/>
          </a:xfrm>
          <a:prstGeom prst="rect">
            <a:avLst/>
          </a:prstGeom>
        </p:spPr>
      </p:sp>
      <p:pic>
        <p:nvPicPr>
          <p:cNvPr id="289" name="Picture 28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461" y="38405291"/>
            <a:ext cx="17219047" cy="1257143"/>
          </a:xfrm>
          <a:prstGeom prst="rect">
            <a:avLst/>
          </a:prstGeom>
        </p:spPr>
      </p:pic>
      <p:sp>
        <p:nvSpPr>
          <p:cNvPr id="290" name="TextBox 289"/>
          <p:cNvSpPr txBox="1"/>
          <p:nvPr/>
        </p:nvSpPr>
        <p:spPr>
          <a:xfrm>
            <a:off x="4960032" y="38661854"/>
            <a:ext cx="1232649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50" b="1" dirty="0" smtClean="0">
                <a:solidFill>
                  <a:srgbClr val="FFFF00"/>
                </a:solidFill>
                <a:effectLst>
                  <a:glow>
                    <a:schemeClr val="accent1"/>
                  </a:glow>
                </a:effectLst>
              </a:rPr>
              <a:t>Useful Conclusions and Thoughts</a:t>
            </a:r>
            <a:endParaRPr lang="en-US" sz="3750" b="1" dirty="0">
              <a:solidFill>
                <a:srgbClr val="FFFF00"/>
              </a:solidFill>
              <a:effectLst>
                <a:glow>
                  <a:schemeClr val="accent1"/>
                </a:glow>
              </a:effectLst>
            </a:endParaRPr>
          </a:p>
        </p:txBody>
      </p:sp>
      <p:sp>
        <p:nvSpPr>
          <p:cNvPr id="292" name="TextBox 291"/>
          <p:cNvSpPr txBox="1"/>
          <p:nvPr/>
        </p:nvSpPr>
        <p:spPr>
          <a:xfrm>
            <a:off x="808558" y="38549373"/>
            <a:ext cx="3669908" cy="890115"/>
          </a:xfrm>
          <a:prstGeom prst="rect">
            <a:avLst/>
          </a:prstGeom>
          <a:noFill/>
          <a:effectLst>
            <a:glow>
              <a:srgbClr val="0072FF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5184" b="1" dirty="0" smtClean="0">
                <a:solidFill>
                  <a:srgbClr val="FFFF00"/>
                </a:solidFill>
                <a:effectLst>
                  <a:glow>
                    <a:srgbClr val="0072FF">
                      <a:alpha val="40000"/>
                    </a:srgbClr>
                  </a:glow>
                </a:effectLst>
              </a:rPr>
              <a:t>Conclusion</a:t>
            </a:r>
            <a:endParaRPr lang="en-US" sz="5184" b="1" dirty="0">
              <a:solidFill>
                <a:srgbClr val="FFFF00"/>
              </a:solidFill>
              <a:effectLst>
                <a:glow>
                  <a:srgbClr val="0072FF">
                    <a:alpha val="40000"/>
                  </a:srgbClr>
                </a:glow>
              </a:effectLst>
            </a:endParaRPr>
          </a:p>
        </p:txBody>
      </p:sp>
      <p:sp>
        <p:nvSpPr>
          <p:cNvPr id="293" name="TextBox 292"/>
          <p:cNvSpPr txBox="1"/>
          <p:nvPr/>
        </p:nvSpPr>
        <p:spPr>
          <a:xfrm>
            <a:off x="1329260" y="39776539"/>
            <a:ext cx="31105583" cy="3170099"/>
          </a:xfrm>
          <a:prstGeom prst="rect">
            <a:avLst/>
          </a:prstGeom>
          <a:noFill/>
          <a:ln>
            <a:noFill/>
          </a:ln>
          <a:effectLst>
            <a:glow rad="355600">
              <a:schemeClr val="tx1">
                <a:alpha val="40000"/>
              </a:schemeClr>
            </a:glow>
            <a:outerShdw sx="1000" sy="1000" algn="tl" rotWithShape="0">
              <a:schemeClr val="bg1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morning" dir="t"/>
            </a:scene3d>
            <a:sp3d prstMaterial="matte"/>
          </a:bodyPr>
          <a:lstStyle/>
          <a:p>
            <a:pPr>
              <a:lnSpc>
                <a:spcPts val="4000"/>
              </a:lnSpc>
            </a:pPr>
            <a:r>
              <a:rPr lang="en-US" sz="2800" dirty="0">
                <a:solidFill>
                  <a:srgbClr val="0072FF"/>
                </a:solidFill>
                <a:latin typeface="Arial Rounded MT Bold" panose="020F0704030504030204" pitchFamily="34" charset="0"/>
              </a:rPr>
              <a:t>This study focuses on the travel time reliability of emergency vehicles (EV), which draws little attention in the previous literature. Our major findings can be summarized as: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2FF"/>
                </a:solidFill>
                <a:latin typeface="Arial Rounded MT Bold" panose="020F0704030504030204" pitchFamily="34" charset="0"/>
              </a:rPr>
              <a:t>In summary</a:t>
            </a:r>
            <a:r>
              <a:rPr lang="en-US" sz="2800" dirty="0" smtClean="0">
                <a:solidFill>
                  <a:srgbClr val="0072FF"/>
                </a:solidFill>
                <a:latin typeface="Arial Rounded MT Bold" panose="020F0704030504030204" pitchFamily="34" charset="0"/>
              </a:rPr>
              <a:t>, the proposed 5-in-1 iCAVE</a:t>
            </a:r>
            <a:r>
              <a:rPr lang="en-US" sz="2800" baseline="30000" dirty="0" smtClean="0">
                <a:solidFill>
                  <a:srgbClr val="0072FF"/>
                </a:solidFill>
                <a:latin typeface="Arial Rounded MT Bold" panose="020F0704030504030204" pitchFamily="34" charset="0"/>
              </a:rPr>
              <a:t>2</a:t>
            </a:r>
            <a:r>
              <a:rPr lang="en-US" sz="2800" dirty="0" smtClean="0">
                <a:solidFill>
                  <a:srgbClr val="0072FF"/>
                </a:solidFill>
                <a:latin typeface="Arial Rounded MT Bold" panose="020F0704030504030204" pitchFamily="34" charset="0"/>
              </a:rPr>
              <a:t> fills a critical gap between road testing and computer-based simulation, which </a:t>
            </a:r>
            <a:r>
              <a:rPr lang="en-US" sz="2800" dirty="0">
                <a:solidFill>
                  <a:srgbClr val="0072FF"/>
                </a:solidFill>
                <a:latin typeface="Arial Rounded MT Bold" panose="020F0704030504030204" pitchFamily="34" charset="0"/>
              </a:rPr>
              <a:t>lack either human-in-the-loop or hardware-in-the-loop functionality (or both). Owing to its 5-in-1 integration, its open-APIs and its open-source nature, the proposed iCAVE</a:t>
            </a:r>
            <a:r>
              <a:rPr lang="en-US" sz="2800" baseline="30000" dirty="0">
                <a:solidFill>
                  <a:srgbClr val="0072FF"/>
                </a:solidFill>
                <a:latin typeface="Arial Rounded MT Bold" panose="020F0704030504030204" pitchFamily="34" charset="0"/>
              </a:rPr>
              <a:t>2</a:t>
            </a:r>
            <a:r>
              <a:rPr lang="en-US" sz="2800" dirty="0">
                <a:solidFill>
                  <a:srgbClr val="0072FF"/>
                </a:solidFill>
                <a:latin typeface="Arial Rounded MT Bold" panose="020F0704030504030204" pitchFamily="34" charset="0"/>
              </a:rPr>
              <a:t> is expected to be a unique instrument that is capable of supporting safe, low-cost, feature-rich, and highly adaptive evaluation and experimentation of various advanced CV and AV technologies and emerging applications</a:t>
            </a:r>
            <a:r>
              <a:rPr lang="en-US" sz="2800" dirty="0" smtClean="0">
                <a:solidFill>
                  <a:srgbClr val="0072FF"/>
                </a:solidFill>
                <a:latin typeface="Arial Rounded MT Bold" panose="020F0704030504030204" pitchFamily="34" charset="0"/>
              </a:rPr>
              <a:t>.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2FF"/>
                </a:solidFill>
                <a:latin typeface="Arial Rounded MT Bold" panose="020F0704030504030204" pitchFamily="34" charset="0"/>
              </a:rPr>
              <a:t>iCAVE</a:t>
            </a:r>
            <a:r>
              <a:rPr lang="en-US" sz="2800" baseline="30000" dirty="0">
                <a:solidFill>
                  <a:srgbClr val="0072FF"/>
                </a:solidFill>
                <a:latin typeface="Arial Rounded MT Bold" panose="020F0704030504030204" pitchFamily="34" charset="0"/>
              </a:rPr>
              <a:t>2</a:t>
            </a:r>
            <a:r>
              <a:rPr lang="en-US" sz="2800" dirty="0">
                <a:solidFill>
                  <a:srgbClr val="0072FF"/>
                </a:solidFill>
                <a:latin typeface="Arial Rounded MT Bold" panose="020F0704030504030204" pitchFamily="34" charset="0"/>
              </a:rPr>
              <a:t> has the potential to support transformative research within the institution (UB), regionally, nationally and internationally. </a:t>
            </a:r>
            <a:endParaRPr lang="en-US" sz="2800" dirty="0" smtClean="0">
              <a:solidFill>
                <a:srgbClr val="0072FF"/>
              </a:solidFill>
              <a:latin typeface="Arial Rounded MT Bold" panose="020F0704030504030204" pitchFamily="34" charset="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2FF"/>
                </a:solidFill>
                <a:latin typeface="Arial Rounded MT Bold" panose="020F0704030504030204" pitchFamily="34" charset="0"/>
              </a:rPr>
              <a:t>Moreover, the integrated simulation capability afforded by iCAVE</a:t>
            </a:r>
            <a:r>
              <a:rPr lang="en-US" sz="2800" baseline="30000" dirty="0">
                <a:solidFill>
                  <a:srgbClr val="0072FF"/>
                </a:solidFill>
                <a:latin typeface="Arial Rounded MT Bold" panose="020F0704030504030204" pitchFamily="34" charset="0"/>
              </a:rPr>
              <a:t>2</a:t>
            </a:r>
            <a:r>
              <a:rPr lang="en-US" sz="2800" dirty="0">
                <a:solidFill>
                  <a:srgbClr val="0072FF"/>
                </a:solidFill>
                <a:latin typeface="Arial Rounded MT Bold" panose="020F0704030504030204" pitchFamily="34" charset="0"/>
              </a:rPr>
              <a:t> will benefit ongoing simulation-based driving research and training pilot studies. </a:t>
            </a:r>
            <a:endParaRPr lang="en-US" sz="2800" dirty="0" smtClean="0">
              <a:solidFill>
                <a:srgbClr val="0072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0" name="Text Box 2"/>
          <p:cNvSpPr txBox="1">
            <a:spLocks noChangeArrowheads="1"/>
          </p:cNvSpPr>
          <p:nvPr/>
        </p:nvSpPr>
        <p:spPr bwMode="auto">
          <a:xfrm>
            <a:off x="20682462" y="13950610"/>
            <a:ext cx="12227973" cy="1646782"/>
          </a:xfrm>
          <a:prstGeom prst="rect">
            <a:avLst/>
          </a:prstGeom>
          <a:solidFill>
            <a:srgbClr val="FFFFFF"/>
          </a:solidFill>
          <a:ln w="63500">
            <a:noFill/>
            <a:miter lim="800000"/>
            <a:headEnd/>
            <a:tailEnd/>
          </a:ln>
        </p:spPr>
        <p:txBody>
          <a:bodyPr rot="0" vert="horz" wrap="square" lIns="182880" tIns="182880" rIns="182880" bIns="182880" anchor="t" anchorCtr="0">
            <a:noAutofit/>
          </a:bodyPr>
          <a:lstStyle/>
          <a:p>
            <a:r>
              <a:rPr lang="en-US" altLang="zh-CN" sz="2800" i="1" dirty="0">
                <a:solidFill>
                  <a:srgbClr val="0072FF"/>
                </a:solidFill>
                <a:latin typeface="Arial Rounded MT Bold" panose="020F0704030504030204" pitchFamily="34" charset="0"/>
                <a:cs typeface="Times New Roman" pitchFamily="18" charset="0"/>
              </a:rPr>
              <a:t>Stand-alone simulations</a:t>
            </a:r>
            <a:r>
              <a:rPr lang="en-US" altLang="zh-CN" sz="2800" dirty="0">
                <a:solidFill>
                  <a:srgbClr val="0072FF"/>
                </a:solidFill>
                <a:latin typeface="Arial Rounded MT Bold" panose="020F0704030504030204" pitchFamily="34" charset="0"/>
                <a:cs typeface="Times New Roman" pitchFamily="18" charset="0"/>
              </a:rPr>
              <a:t>: good for initial designs but lacks </a:t>
            </a:r>
            <a:r>
              <a:rPr lang="en-US" altLang="zh-CN" sz="2800" dirty="0" smtClean="0">
                <a:solidFill>
                  <a:srgbClr val="0072FF"/>
                </a:solidFill>
                <a:latin typeface="Arial Rounded MT Bold" panose="020F0704030504030204" pitchFamily="34" charset="0"/>
                <a:cs typeface="Times New Roman" pitchFamily="18" charset="0"/>
              </a:rPr>
              <a:t>fidelity</a:t>
            </a:r>
            <a:endParaRPr lang="en-US" altLang="zh-CN" sz="2800" dirty="0">
              <a:solidFill>
                <a:srgbClr val="0072FF"/>
              </a:solidFill>
              <a:latin typeface="Arial Rounded MT Bold" panose="020F0704030504030204" pitchFamily="34" charset="0"/>
              <a:cs typeface="Times New Roman" pitchFamily="18" charset="0"/>
            </a:endParaRPr>
          </a:p>
          <a:p>
            <a:r>
              <a:rPr lang="en-US" altLang="zh-CN" sz="2800" i="1" dirty="0">
                <a:solidFill>
                  <a:srgbClr val="0072FF"/>
                </a:solidFill>
                <a:latin typeface="Arial Rounded MT Bold" panose="020F0704030504030204" pitchFamily="34" charset="0"/>
                <a:cs typeface="Times New Roman" pitchFamily="18" charset="0"/>
              </a:rPr>
              <a:t>Road tests</a:t>
            </a:r>
            <a:r>
              <a:rPr lang="en-US" altLang="zh-CN" sz="2800" dirty="0">
                <a:solidFill>
                  <a:srgbClr val="0072FF"/>
                </a:solidFill>
                <a:latin typeface="Arial Rounded MT Bold" panose="020F0704030504030204" pitchFamily="34" charset="0"/>
                <a:cs typeface="Times New Roman" pitchFamily="18" charset="0"/>
              </a:rPr>
              <a:t>: high costs and limited flexibility for answering </a:t>
            </a:r>
            <a:r>
              <a:rPr lang="en-US" altLang="en-US" sz="2800" dirty="0">
                <a:solidFill>
                  <a:srgbClr val="0072FF"/>
                </a:solidFill>
                <a:latin typeface="Arial Rounded MT Bold" panose="020F0704030504030204" pitchFamily="34" charset="0"/>
                <a:cs typeface="Times New Roman" pitchFamily="18" charset="0"/>
              </a:rPr>
              <a:t>“</a:t>
            </a:r>
            <a:r>
              <a:rPr lang="en-US" altLang="zh-CN" sz="2800" dirty="0">
                <a:solidFill>
                  <a:srgbClr val="0072FF"/>
                </a:solidFill>
                <a:latin typeface="Arial Rounded MT Bold" panose="020F0704030504030204" pitchFamily="34" charset="0"/>
                <a:cs typeface="Times New Roman" pitchFamily="18" charset="0"/>
              </a:rPr>
              <a:t>what-if</a:t>
            </a:r>
            <a:r>
              <a:rPr lang="en-US" altLang="en-US" sz="2800" dirty="0">
                <a:solidFill>
                  <a:srgbClr val="0072FF"/>
                </a:solidFill>
                <a:latin typeface="Arial Rounded MT Bold" panose="020F0704030504030204" pitchFamily="34" charset="0"/>
                <a:cs typeface="Times New Roman" pitchFamily="18" charset="0"/>
              </a:rPr>
              <a:t>”</a:t>
            </a:r>
            <a:r>
              <a:rPr lang="en-US" altLang="zh-CN" sz="2800" dirty="0">
                <a:solidFill>
                  <a:srgbClr val="0072FF"/>
                </a:solidFill>
                <a:latin typeface="Arial Rounded MT Bold" panose="020F0704030504030204" pitchFamily="34" charset="0"/>
                <a:cs typeface="Times New Roman" pitchFamily="18" charset="0"/>
              </a:rPr>
              <a:t> questions.</a:t>
            </a:r>
          </a:p>
          <a:p>
            <a:endParaRPr lang="en-US" sz="2800" b="1" dirty="0" smtClean="0">
              <a:solidFill>
                <a:srgbClr val="0072FF"/>
              </a:solidFill>
            </a:endParaRPr>
          </a:p>
          <a:p>
            <a:pPr marL="0" marR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72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 </a:t>
            </a:r>
          </a:p>
        </p:txBody>
      </p:sp>
      <p:pic>
        <p:nvPicPr>
          <p:cNvPr id="211" name="Picture 2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372" y="14200899"/>
            <a:ext cx="17219047" cy="1257143"/>
          </a:xfrm>
          <a:prstGeom prst="rect">
            <a:avLst/>
          </a:prstGeom>
        </p:spPr>
      </p:pic>
      <p:sp>
        <p:nvSpPr>
          <p:cNvPr id="212" name="TextBox 211"/>
          <p:cNvSpPr txBox="1"/>
          <p:nvPr/>
        </p:nvSpPr>
        <p:spPr>
          <a:xfrm>
            <a:off x="5123878" y="14491111"/>
            <a:ext cx="1232649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50" b="1" dirty="0" smtClean="0">
                <a:solidFill>
                  <a:srgbClr val="FFFF00"/>
                </a:solidFill>
                <a:effectLst>
                  <a:glow>
                    <a:schemeClr val="accent1"/>
                  </a:glow>
                </a:effectLst>
              </a:rPr>
              <a:t>Design Concept</a:t>
            </a:r>
            <a:endParaRPr lang="en-US" sz="3750" b="1" dirty="0">
              <a:solidFill>
                <a:srgbClr val="FFFF00"/>
              </a:solidFill>
              <a:effectLst>
                <a:glow>
                  <a:schemeClr val="accent1"/>
                </a:glow>
              </a:effectLst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1410095" y="14380761"/>
            <a:ext cx="2697230" cy="890115"/>
          </a:xfrm>
          <a:prstGeom prst="rect">
            <a:avLst/>
          </a:prstGeom>
          <a:noFill/>
          <a:effectLst>
            <a:glow>
              <a:srgbClr val="0072FF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5184" b="1" dirty="0" smtClean="0">
                <a:solidFill>
                  <a:srgbClr val="FFFF00"/>
                </a:solidFill>
                <a:effectLst>
                  <a:glow>
                    <a:srgbClr val="0072FF">
                      <a:alpha val="40000"/>
                    </a:srgbClr>
                  </a:glow>
                </a:effectLst>
              </a:rPr>
              <a:t>Model</a:t>
            </a:r>
            <a:endParaRPr lang="en-US" sz="5184" b="1" dirty="0">
              <a:solidFill>
                <a:srgbClr val="FFFF00"/>
              </a:solidFill>
              <a:effectLst>
                <a:glow>
                  <a:srgbClr val="0072FF">
                    <a:alpha val="40000"/>
                  </a:srgbClr>
                </a:glow>
              </a:effectLst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4694350" y="28817165"/>
            <a:ext cx="13137821" cy="707886"/>
          </a:xfrm>
          <a:prstGeom prst="rect">
            <a:avLst/>
          </a:prstGeom>
          <a:solidFill>
            <a:schemeClr val="bg1"/>
          </a:solidFill>
          <a:ln w="63500">
            <a:solidFill>
              <a:srgbClr val="FFC000"/>
            </a:solidFill>
          </a:ln>
          <a:effectLst>
            <a:glow>
              <a:srgbClr val="0072FF">
                <a:alpha val="40000"/>
              </a:srgbClr>
            </a:glow>
            <a:outerShdw sx="1000" sy="1000" algn="tl" rotWithShape="0">
              <a:schemeClr val="bg1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morning" dir="t"/>
            </a:scene3d>
            <a:sp3d prstMaterial="matte"/>
          </a:bodyPr>
          <a:lstStyle/>
          <a:p>
            <a:pPr algn="ctr"/>
            <a:r>
              <a:rPr lang="en-US" sz="3750" b="1" dirty="0" smtClean="0">
                <a:solidFill>
                  <a:srgbClr val="0072FF"/>
                </a:solidFill>
              </a:rPr>
              <a:t>Fig 1. An Illustration of the Proposed 5-in-1 Instrument </a:t>
            </a:r>
            <a:r>
              <a:rPr lang="en-US" sz="4000" dirty="0">
                <a:solidFill>
                  <a:srgbClr val="0072FF"/>
                </a:solidFill>
                <a:latin typeface="Arial Rounded MT Bold" panose="020F0704030504030204" pitchFamily="34" charset="0"/>
              </a:rPr>
              <a:t>iCAVE</a:t>
            </a:r>
            <a:r>
              <a:rPr lang="en-US" sz="4000" baseline="30000" dirty="0">
                <a:solidFill>
                  <a:srgbClr val="0072FF"/>
                </a:solidFill>
                <a:latin typeface="Arial Rounded MT Bold" panose="020F0704030504030204" pitchFamily="34" charset="0"/>
              </a:rPr>
              <a:t>2</a:t>
            </a:r>
            <a:endParaRPr lang="en-US" sz="3750" b="1" dirty="0">
              <a:solidFill>
                <a:srgbClr val="0072FF"/>
              </a:solidFill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21895134" y="24604075"/>
            <a:ext cx="8061290" cy="669414"/>
          </a:xfrm>
          <a:prstGeom prst="rect">
            <a:avLst/>
          </a:prstGeom>
          <a:solidFill>
            <a:schemeClr val="bg1"/>
          </a:solidFill>
          <a:ln w="63500">
            <a:solidFill>
              <a:srgbClr val="FFC000"/>
            </a:solidFill>
          </a:ln>
          <a:effectLst>
            <a:glow>
              <a:srgbClr val="0072FF">
                <a:alpha val="40000"/>
              </a:srgbClr>
            </a:glow>
            <a:outerShdw sx="1000" sy="1000" algn="tl" rotWithShape="0">
              <a:schemeClr val="bg1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morning" dir="t"/>
            </a:scene3d>
            <a:sp3d prstMaterial="matte"/>
          </a:bodyPr>
          <a:lstStyle/>
          <a:p>
            <a:pPr algn="ctr"/>
            <a:r>
              <a:rPr lang="en-US" sz="3750" b="1" dirty="0" smtClean="0">
                <a:solidFill>
                  <a:srgbClr val="0072FF"/>
                </a:solidFill>
              </a:rPr>
              <a:t>Fig 2. Workflow between simulators</a:t>
            </a:r>
            <a:endParaRPr lang="en-US" sz="3750" b="1" dirty="0">
              <a:solidFill>
                <a:srgbClr val="0072FF"/>
              </a:solidFill>
            </a:endParaRPr>
          </a:p>
        </p:txBody>
      </p:sp>
      <p:pic>
        <p:nvPicPr>
          <p:cNvPr id="269" name="Picture 2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462" y="29820784"/>
            <a:ext cx="17219047" cy="1257143"/>
          </a:xfrm>
          <a:prstGeom prst="rect">
            <a:avLst/>
          </a:prstGeom>
        </p:spPr>
      </p:pic>
      <p:sp>
        <p:nvSpPr>
          <p:cNvPr id="271" name="TextBox 270"/>
          <p:cNvSpPr txBox="1"/>
          <p:nvPr/>
        </p:nvSpPr>
        <p:spPr>
          <a:xfrm>
            <a:off x="4960032" y="30058565"/>
            <a:ext cx="1287213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50" b="1" dirty="0" smtClean="0">
                <a:solidFill>
                  <a:srgbClr val="FFFF00"/>
                </a:solidFill>
                <a:effectLst>
                  <a:glow>
                    <a:schemeClr val="accent1"/>
                  </a:glow>
                </a:effectLst>
              </a:rPr>
              <a:t>Development Strategy and Methods</a:t>
            </a:r>
            <a:endParaRPr lang="en-US" sz="3750" b="1" dirty="0">
              <a:solidFill>
                <a:srgbClr val="FFFF00"/>
              </a:solidFill>
              <a:effectLst>
                <a:glow>
                  <a:schemeClr val="accent1"/>
                </a:glow>
              </a:effectLst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734989" y="29918838"/>
            <a:ext cx="3983884" cy="890115"/>
          </a:xfrm>
          <a:prstGeom prst="rect">
            <a:avLst/>
          </a:prstGeom>
          <a:noFill/>
          <a:effectLst>
            <a:glow>
              <a:srgbClr val="0072FF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5184" b="1" dirty="0" smtClean="0">
                <a:solidFill>
                  <a:srgbClr val="FFFF00"/>
                </a:solidFill>
                <a:effectLst>
                  <a:glow>
                    <a:srgbClr val="0072FF">
                      <a:alpha val="40000"/>
                    </a:srgbClr>
                  </a:glow>
                </a:effectLst>
              </a:rPr>
              <a:t>Development</a:t>
            </a:r>
            <a:endParaRPr lang="en-US" sz="5184" b="1" dirty="0">
              <a:solidFill>
                <a:srgbClr val="FFFF00"/>
              </a:solidFill>
              <a:effectLst>
                <a:glow>
                  <a:srgbClr val="0072FF">
                    <a:alpha val="40000"/>
                  </a:srgbClr>
                </a:glow>
              </a:effectLst>
            </a:endParaRPr>
          </a:p>
        </p:txBody>
      </p:sp>
      <p:sp>
        <p:nvSpPr>
          <p:cNvPr id="281" name="Text Box 2"/>
          <p:cNvSpPr txBox="1">
            <a:spLocks noChangeArrowheads="1"/>
          </p:cNvSpPr>
          <p:nvPr/>
        </p:nvSpPr>
        <p:spPr bwMode="auto">
          <a:xfrm>
            <a:off x="17907001" y="34529634"/>
            <a:ext cx="14474875" cy="3865046"/>
          </a:xfrm>
          <a:prstGeom prst="rect">
            <a:avLst/>
          </a:prstGeom>
          <a:solidFill>
            <a:srgbClr val="FFFFFF"/>
          </a:solidFill>
          <a:ln w="63500">
            <a:noFill/>
            <a:miter lim="800000"/>
            <a:headEnd/>
            <a:tailEnd/>
          </a:ln>
        </p:spPr>
        <p:txBody>
          <a:bodyPr rot="0" vert="horz" wrap="square" lIns="182880" tIns="182880" rIns="182880" bIns="182880" anchor="t" anchorCtr="0"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2FF"/>
                </a:solidFill>
                <a:latin typeface="Arial Rounded MT Bold" panose="020F0704030504030204" pitchFamily="34" charset="0"/>
              </a:rPr>
              <a:t>The central component of iCAVE</a:t>
            </a:r>
            <a:r>
              <a:rPr lang="en-US" sz="2800" baseline="30000" dirty="0">
                <a:solidFill>
                  <a:srgbClr val="0072FF"/>
                </a:solidFill>
                <a:latin typeface="Arial Rounded MT Bold" panose="020F0704030504030204" pitchFamily="34" charset="0"/>
              </a:rPr>
              <a:t>2</a:t>
            </a:r>
            <a:r>
              <a:rPr lang="en-US" sz="2800" dirty="0">
                <a:solidFill>
                  <a:srgbClr val="0072FF"/>
                </a:solidFill>
                <a:latin typeface="Arial Rounded MT Bold" panose="020F0704030504030204" pitchFamily="34" charset="0"/>
              </a:rPr>
              <a:t> is ICM with three main interfaces. These interfaces will be </a:t>
            </a:r>
            <a:r>
              <a:rPr lang="en-US" sz="2800" dirty="0" smtClean="0">
                <a:solidFill>
                  <a:srgbClr val="0072FF"/>
                </a:solidFill>
                <a:latin typeface="Arial Rounded MT Bold" panose="020F0704030504030204" pitchFamily="34" charset="0"/>
              </a:rPr>
              <a:t>designed to support </a:t>
            </a:r>
            <a:r>
              <a:rPr lang="en-US" sz="2800" dirty="0">
                <a:solidFill>
                  <a:srgbClr val="0072FF"/>
                </a:solidFill>
                <a:latin typeface="Arial Rounded MT Bold" panose="020F0704030504030204" pitchFamily="34" charset="0"/>
              </a:rPr>
              <a:t>different </a:t>
            </a:r>
            <a:r>
              <a:rPr lang="en-US" sz="2800" dirty="0" smtClean="0">
                <a:solidFill>
                  <a:srgbClr val="0072FF"/>
                </a:solidFill>
                <a:latin typeface="Arial Rounded MT Bold" panose="020F0704030504030204" pitchFamily="34" charset="0"/>
              </a:rPr>
              <a:t>DSs, TSs, or NSs.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72FF"/>
              </a:solidFill>
              <a:latin typeface="Arial Rounded MT Bold" panose="020F07040305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2FF"/>
                </a:solidFill>
                <a:latin typeface="Arial Rounded MT Bold" panose="020F0704030504030204" pitchFamily="34" charset="0"/>
              </a:rPr>
              <a:t>The ICM middleware will be developed with open APIs and as an open-source project to promote participation from the research community, facilitate remote experiments by industry and academic users outside </a:t>
            </a:r>
            <a:r>
              <a:rPr lang="en-US" sz="2800" dirty="0" smtClean="0">
                <a:solidFill>
                  <a:srgbClr val="0072FF"/>
                </a:solidFill>
                <a:latin typeface="Arial Rounded MT Bold" panose="020F0704030504030204" pitchFamily="34" charset="0"/>
              </a:rPr>
              <a:t>UB.</a:t>
            </a:r>
            <a:endParaRPr lang="en-US" sz="2800" dirty="0">
              <a:solidFill>
                <a:srgbClr val="0072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552177" y="2562476"/>
            <a:ext cx="30366583" cy="1077218"/>
          </a:xfrm>
          <a:prstGeom prst="rect">
            <a:avLst/>
          </a:prstGeom>
          <a:noFill/>
          <a:ln>
            <a:noFill/>
          </a:ln>
          <a:effectLst>
            <a:glow rad="355600">
              <a:srgbClr val="0072FF">
                <a:alpha val="40000"/>
              </a:srgbClr>
            </a:glow>
            <a:outerShdw sx="1000" sy="1000" algn="tl" rotWithShape="0">
              <a:schemeClr val="bg1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morning" dir="t"/>
            </a:scene3d>
            <a:sp3d prstMaterial="matte"/>
          </a:bodyPr>
          <a:lstStyle/>
          <a:p>
            <a:pPr algn="ctr"/>
            <a:r>
              <a:rPr lang="en-US" altLang="zh-CN" sz="3200" dirty="0" smtClean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Xin </a:t>
            </a:r>
            <a:r>
              <a:rPr lang="en-US" altLang="zh-CN" sz="3200" dirty="0" smtClean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Liu, Roman </a:t>
            </a:r>
            <a:r>
              <a:rPr lang="en-US" altLang="zh-CN" sz="3200" dirty="0" err="1" smtClean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Dmowski</a:t>
            </a:r>
            <a:r>
              <a:rPr lang="en-US" altLang="zh-CN" sz="3200" dirty="0" smtClean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, Li Tang, Abhishek Gupta, </a:t>
            </a:r>
            <a:r>
              <a:rPr lang="en-US" altLang="zh-CN" sz="3200" dirty="0" err="1" smtClean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Chunming</a:t>
            </a:r>
            <a:r>
              <a:rPr lang="en-US" altLang="zh-CN" sz="3200" dirty="0" smtClean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Qiao</a:t>
            </a:r>
            <a:r>
              <a:rPr lang="en-US" altLang="zh-CN" sz="3200" dirty="0" smtClean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, Adel </a:t>
            </a:r>
            <a:r>
              <a:rPr lang="en-US" altLang="zh-CN" sz="3200" dirty="0" err="1" smtClean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Sadek</a:t>
            </a:r>
            <a:r>
              <a:rPr lang="en-US" altLang="zh-CN" sz="3200" dirty="0" smtClean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, Qing He, Sean Wu, Kevin </a:t>
            </a:r>
            <a:r>
              <a:rPr lang="en-US" altLang="zh-CN" sz="3200" dirty="0" err="1" smtClean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Hulme</a:t>
            </a:r>
            <a:r>
              <a:rPr lang="en-US" altLang="zh-CN" sz="3200" dirty="0" smtClean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, Luke </a:t>
            </a:r>
            <a:r>
              <a:rPr lang="en-US" altLang="zh-CN" sz="3200" dirty="0" err="1" smtClean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Ziarek</a:t>
            </a:r>
            <a:r>
              <a:rPr lang="en-US" altLang="zh-CN" sz="3200" dirty="0" smtClean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, </a:t>
            </a:r>
            <a:r>
              <a:rPr lang="en-US" altLang="zh-CN" sz="3200" dirty="0" err="1" smtClean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Dimitrios</a:t>
            </a:r>
            <a:r>
              <a:rPr lang="en-US" altLang="zh-CN" sz="3200" dirty="0" smtClean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K</a:t>
            </a:r>
            <a:r>
              <a:rPr lang="en-US" altLang="zh-CN" sz="3200" dirty="0" err="1" smtClean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outsonikolas</a:t>
            </a:r>
            <a:r>
              <a:rPr lang="en-US" altLang="zh-CN" sz="3200" dirty="0" smtClean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altLang="zh-CN" sz="3200" baseline="30000" dirty="0" smtClean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1     </a:t>
            </a:r>
            <a:endParaRPr lang="en-US" altLang="zh-CN" sz="3200" baseline="30000" dirty="0" smtClean="0">
              <a:solidFill>
                <a:srgbClr val="0072FF"/>
              </a:solidFill>
              <a:effectLst>
                <a:glow>
                  <a:srgbClr val="FFFF00">
                    <a:alpha val="40000"/>
                  </a:srgbClr>
                </a:glow>
                <a:outerShdw sx="1000" sy="1000" algn="ctr" rotWithShape="0">
                  <a:schemeClr val="tx1"/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200" dirty="0" smtClean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xliu47, </a:t>
            </a:r>
            <a:r>
              <a:rPr lang="en-US" sz="3200" dirty="0" err="1" smtClean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romandmo</a:t>
            </a:r>
            <a:r>
              <a:rPr lang="en-US" sz="3200" dirty="0" smtClean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, ltang4, agupta33, </a:t>
            </a:r>
            <a:r>
              <a:rPr lang="en-US" sz="3200" dirty="0" err="1" smtClean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qiao</a:t>
            </a:r>
            <a:r>
              <a:rPr lang="en-US" sz="3200" dirty="0" smtClean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, </a:t>
            </a:r>
            <a:r>
              <a:rPr lang="en-US" sz="3200" dirty="0" err="1" smtClean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asadek</a:t>
            </a:r>
            <a:r>
              <a:rPr lang="en-US" sz="3200" dirty="0" smtClean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, </a:t>
            </a:r>
            <a:r>
              <a:rPr lang="en-US" sz="3200" dirty="0" err="1" smtClean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qinghe</a:t>
            </a:r>
            <a:r>
              <a:rPr lang="en-US" sz="3200" dirty="0" smtClean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, </a:t>
            </a:r>
            <a:r>
              <a:rPr lang="en-US" sz="3200" dirty="0" err="1" smtClean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seanwu</a:t>
            </a:r>
            <a:r>
              <a:rPr lang="en-US" sz="3200" dirty="0" smtClean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, </a:t>
            </a:r>
            <a:r>
              <a:rPr lang="en-US" sz="3200" dirty="0" err="1" smtClean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hulme</a:t>
            </a:r>
            <a:r>
              <a:rPr lang="en-US" sz="3200" dirty="0" smtClean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, </a:t>
            </a:r>
            <a:r>
              <a:rPr lang="en-US" sz="3200" dirty="0" err="1" smtClean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lziarek</a:t>
            </a:r>
            <a:r>
              <a:rPr lang="en-US" sz="3200" dirty="0" smtClean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, dimitrio@buffalo.edu</a:t>
            </a:r>
            <a:endParaRPr lang="en-US" sz="3200" dirty="0" smtClean="0">
              <a:solidFill>
                <a:srgbClr val="0072FF"/>
              </a:solidFill>
              <a:effectLst>
                <a:glow>
                  <a:srgbClr val="FFFF00">
                    <a:alpha val="40000"/>
                  </a:srgbClr>
                </a:glow>
                <a:outerShdw sx="1000" sy="1000" algn="ctr" rotWithShape="0">
                  <a:schemeClr val="tx1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138336" y="3809201"/>
            <a:ext cx="25280960" cy="954107"/>
          </a:xfrm>
          <a:prstGeom prst="rect">
            <a:avLst/>
          </a:prstGeom>
          <a:noFill/>
          <a:ln>
            <a:noFill/>
          </a:ln>
          <a:effectLst>
            <a:glow rad="355600">
              <a:srgbClr val="0072FF">
                <a:alpha val="40000"/>
              </a:srgbClr>
            </a:glow>
            <a:outerShdw sx="1000" sy="1000" algn="tl" rotWithShape="0">
              <a:schemeClr val="bg1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morning" dir="t"/>
            </a:scene3d>
            <a:sp3d prstMaterial="matte"/>
          </a:bodyPr>
          <a:lstStyle/>
          <a:p>
            <a:r>
              <a:rPr lang="en-US" sz="2800" dirty="0" smtClean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1 </a:t>
            </a:r>
            <a:r>
              <a:rPr lang="en-US" sz="2800" dirty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Department of </a:t>
            </a:r>
            <a:r>
              <a:rPr lang="en-US" sz="2800" dirty="0" smtClean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Computer Science and Engineering, </a:t>
            </a:r>
            <a:r>
              <a:rPr lang="en-US" sz="2800" dirty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Civil, Structural and Environmental </a:t>
            </a:r>
            <a:r>
              <a:rPr lang="en-US" sz="2800" dirty="0" smtClean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Engineering, </a:t>
            </a:r>
            <a:r>
              <a:rPr lang="en-US" sz="2800" dirty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Industry </a:t>
            </a:r>
            <a:r>
              <a:rPr lang="en-US" sz="2800" dirty="0" smtClean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Engineering, University </a:t>
            </a:r>
            <a:r>
              <a:rPr lang="en-US" sz="2800" dirty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at </a:t>
            </a:r>
            <a:r>
              <a:rPr lang="en-US" sz="2800" dirty="0" smtClean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Buffalo</a:t>
            </a:r>
          </a:p>
          <a:p>
            <a:r>
              <a:rPr lang="en-US" sz="2800" dirty="0" smtClean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2 Partners including CMU, Cisco and </a:t>
            </a:r>
            <a:r>
              <a:rPr lang="en-US" sz="2800" dirty="0" err="1" smtClean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SwRI</a:t>
            </a:r>
            <a:r>
              <a:rPr lang="en-US" sz="2800" dirty="0" smtClean="0">
                <a:solidFill>
                  <a:srgbClr val="0072FF"/>
                </a:solidFill>
                <a:effectLst>
                  <a:glow>
                    <a:srgbClr val="FFFF00">
                      <a:alpha val="40000"/>
                    </a:srgbClr>
                  </a:glow>
                  <a:outerShdw sx="1000" sy="1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.</a:t>
            </a:r>
            <a:endParaRPr lang="en-US" sz="2800" dirty="0" smtClean="0">
              <a:solidFill>
                <a:srgbClr val="0072FF"/>
              </a:solidFill>
              <a:effectLst>
                <a:glow>
                  <a:srgbClr val="FFFF00">
                    <a:alpha val="40000"/>
                  </a:srgbClr>
                </a:glow>
                <a:outerShdw sx="1000" sy="1000" algn="ctr" rotWithShape="0">
                  <a:schemeClr val="tx1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3701220" y="42778859"/>
            <a:ext cx="18912380" cy="954107"/>
          </a:xfrm>
          <a:prstGeom prst="rect">
            <a:avLst/>
          </a:prstGeom>
          <a:noFill/>
          <a:ln>
            <a:noFill/>
          </a:ln>
          <a:effectLst>
            <a:glow rad="355600">
              <a:schemeClr val="tx1">
                <a:alpha val="40000"/>
              </a:schemeClr>
            </a:glow>
            <a:outerShdw sx="1000" sy="1000" algn="tl" rotWithShape="0">
              <a:schemeClr val="bg1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morning" dir="t"/>
            </a:scene3d>
            <a:sp3d prstMaterial="matte"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This research was </a:t>
            </a:r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supported </a:t>
            </a: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by </a:t>
            </a:r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NSF and University at Buffalo. </a:t>
            </a: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 thank our colleagues from </a:t>
            </a:r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CMU, Cisco and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SwRI</a:t>
            </a:r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who </a:t>
            </a: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provided insight and expertise that greatly assisted the </a:t>
            </a:r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research.</a:t>
            </a:r>
            <a:endParaRPr lang="en-US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62167" y="9723741"/>
            <a:ext cx="3677921" cy="890115"/>
          </a:xfrm>
          <a:prstGeom prst="rect">
            <a:avLst/>
          </a:prstGeom>
          <a:noFill/>
          <a:effectLst>
            <a:glow>
              <a:srgbClr val="0072FF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5184" b="1" dirty="0" smtClean="0">
                <a:solidFill>
                  <a:srgbClr val="FFFF00"/>
                </a:solidFill>
                <a:effectLst>
                  <a:glow>
                    <a:srgbClr val="0072FF">
                      <a:alpha val="40000"/>
                    </a:srgbClr>
                  </a:glow>
                </a:effectLst>
              </a:rPr>
              <a:t>Motivation</a:t>
            </a:r>
            <a:endParaRPr lang="en-US" sz="5184" b="1" dirty="0">
              <a:solidFill>
                <a:srgbClr val="FFFF00"/>
              </a:solidFill>
              <a:effectLst>
                <a:glow>
                  <a:srgbClr val="0072FF">
                    <a:alpha val="40000"/>
                  </a:srgbClr>
                </a:glow>
              </a:effectLst>
            </a:endParaRPr>
          </a:p>
        </p:txBody>
      </p:sp>
      <p:pic>
        <p:nvPicPr>
          <p:cNvPr id="136" name="Picture 1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29" y="19949705"/>
            <a:ext cx="18614128" cy="889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" name="Picture 138" descr="gap-imag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7427" y="9309078"/>
            <a:ext cx="9873607" cy="466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Picture 14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0526" y="20134347"/>
            <a:ext cx="10270507" cy="4518417"/>
          </a:xfrm>
          <a:prstGeom prst="rect">
            <a:avLst/>
          </a:prstGeom>
        </p:spPr>
      </p:pic>
      <p:pic>
        <p:nvPicPr>
          <p:cNvPr id="150" name="Picture 14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690" y="31258224"/>
            <a:ext cx="16145884" cy="6905458"/>
          </a:xfrm>
          <a:prstGeom prst="rect">
            <a:avLst/>
          </a:prstGeom>
        </p:spPr>
      </p:pic>
      <p:pic>
        <p:nvPicPr>
          <p:cNvPr id="151" name="Picture 15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6357" y="25317120"/>
            <a:ext cx="12050198" cy="8548158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21895134" y="33936683"/>
            <a:ext cx="8061290" cy="669414"/>
          </a:xfrm>
          <a:prstGeom prst="rect">
            <a:avLst/>
          </a:prstGeom>
          <a:solidFill>
            <a:schemeClr val="bg1"/>
          </a:solidFill>
          <a:ln w="63500">
            <a:solidFill>
              <a:srgbClr val="FFC000"/>
            </a:solidFill>
          </a:ln>
          <a:effectLst>
            <a:glow>
              <a:srgbClr val="0072FF">
                <a:alpha val="40000"/>
              </a:srgbClr>
            </a:glow>
            <a:outerShdw sx="1000" sy="1000" algn="tl" rotWithShape="0">
              <a:schemeClr val="bg1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morning" dir="t"/>
            </a:scene3d>
            <a:sp3d prstMaterial="matte"/>
          </a:bodyPr>
          <a:lstStyle/>
          <a:p>
            <a:pPr algn="ctr"/>
            <a:r>
              <a:rPr lang="en-US" sz="3750" b="1" dirty="0" smtClean="0">
                <a:solidFill>
                  <a:srgbClr val="0072FF"/>
                </a:solidFill>
              </a:rPr>
              <a:t>Fig 3. Campus Instrumentation</a:t>
            </a:r>
            <a:endParaRPr lang="en-US" sz="3750" b="1" dirty="0">
              <a:solidFill>
                <a:srgbClr val="0072FF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1384524" y="11173295"/>
            <a:ext cx="19805197" cy="2677656"/>
          </a:xfrm>
          <a:prstGeom prst="rect">
            <a:avLst/>
          </a:prstGeom>
          <a:noFill/>
          <a:ln>
            <a:noFill/>
          </a:ln>
          <a:effectLst>
            <a:glow rad="355600">
              <a:schemeClr val="tx1">
                <a:alpha val="40000"/>
              </a:schemeClr>
            </a:glow>
            <a:outerShdw sx="1000" sy="1000" algn="tl" rotWithShape="0">
              <a:schemeClr val="bg1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morning" dir="t"/>
            </a:scene3d>
            <a:sp3d prstMaterial="matte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2FF"/>
                </a:solidFill>
                <a:latin typeface="Arial Rounded MT Bold" panose="020F0704030504030204" pitchFamily="34" charset="0"/>
              </a:rPr>
              <a:t>Experimenting </a:t>
            </a:r>
            <a:r>
              <a:rPr lang="en-US" sz="2800" dirty="0">
                <a:solidFill>
                  <a:srgbClr val="0072FF"/>
                </a:solidFill>
                <a:latin typeface="Arial Rounded MT Bold" panose="020F0704030504030204" pitchFamily="34" charset="0"/>
              </a:rPr>
              <a:t>with advanced technologies that are still at the design stage can be expensive and </a:t>
            </a:r>
            <a:r>
              <a:rPr lang="en-US" sz="2800" dirty="0" smtClean="0">
                <a:solidFill>
                  <a:srgbClr val="0072FF"/>
                </a:solidFill>
                <a:latin typeface="Arial Rounded MT Bold" panose="020F0704030504030204" pitchFamily="34" charset="0"/>
              </a:rPr>
              <a:t>time-consuming.</a:t>
            </a:r>
            <a:endParaRPr lang="en-US" sz="2800" dirty="0">
              <a:solidFill>
                <a:srgbClr val="0072FF"/>
              </a:solidFill>
              <a:latin typeface="Arial Rounded MT Bold" panose="020F07040305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2FF"/>
                </a:solidFill>
                <a:latin typeface="Arial Rounded MT Bold" panose="020F0704030504030204" pitchFamily="34" charset="0"/>
              </a:rPr>
              <a:t>Open </a:t>
            </a:r>
            <a:r>
              <a:rPr lang="en-US" sz="2800" dirty="0" smtClean="0">
                <a:solidFill>
                  <a:srgbClr val="0072FF"/>
                </a:solidFill>
                <a:latin typeface="Arial Rounded MT Bold" panose="020F0704030504030204" pitchFamily="34" charset="0"/>
              </a:rPr>
              <a:t>road </a:t>
            </a:r>
            <a:r>
              <a:rPr lang="en-US" sz="2800" dirty="0">
                <a:solidFill>
                  <a:srgbClr val="0072FF"/>
                </a:solidFill>
                <a:latin typeface="Arial Rounded MT Bold" panose="020F0704030504030204" pitchFamily="34" charset="0"/>
              </a:rPr>
              <a:t>testing may involve high risks, and pose safety threats to </a:t>
            </a:r>
            <a:r>
              <a:rPr lang="en-US" sz="2800" dirty="0" smtClean="0">
                <a:solidFill>
                  <a:srgbClr val="0072FF"/>
                </a:solidFill>
                <a:latin typeface="Arial Rounded MT Bold" panose="020F0704030504030204" pitchFamily="34" charset="0"/>
              </a:rPr>
              <a:t>participants</a:t>
            </a:r>
            <a:r>
              <a:rPr lang="en-US" sz="2800" dirty="0">
                <a:solidFill>
                  <a:srgbClr val="0072FF"/>
                </a:solidFill>
                <a:latin typeface="Arial Rounded MT Bold" panose="020F0704030504030204" pitchFamily="34" charset="0"/>
              </a:rPr>
              <a:t>.</a:t>
            </a:r>
            <a:endParaRPr lang="en-US" sz="2800" dirty="0">
              <a:solidFill>
                <a:srgbClr val="0072FF"/>
              </a:solidFill>
              <a:latin typeface="Arial Rounded MT Bold" panose="020F07040305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2FF"/>
                </a:solidFill>
                <a:latin typeface="Arial Rounded MT Bold" panose="020F0704030504030204" pitchFamily="34" charset="0"/>
              </a:rPr>
              <a:t>C</a:t>
            </a:r>
            <a:r>
              <a:rPr lang="en-US" sz="2800" dirty="0" smtClean="0">
                <a:solidFill>
                  <a:srgbClr val="0072FF"/>
                </a:solidFill>
                <a:latin typeface="Arial Rounded MT Bold" panose="020F0704030504030204" pitchFamily="34" charset="0"/>
              </a:rPr>
              <a:t>losed </a:t>
            </a:r>
            <a:r>
              <a:rPr lang="en-US" sz="2800" dirty="0">
                <a:solidFill>
                  <a:srgbClr val="0072FF"/>
                </a:solidFill>
                <a:latin typeface="Arial Rounded MT Bold" panose="020F0704030504030204" pitchFamily="34" charset="0"/>
              </a:rPr>
              <a:t>facility used for testing advanced designs results in lost fidelity.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2FF"/>
                </a:solidFill>
                <a:latin typeface="Arial Rounded MT Bold" panose="020F0704030504030204" pitchFamily="34" charset="0"/>
              </a:rPr>
              <a:t>T</a:t>
            </a:r>
            <a:r>
              <a:rPr lang="en-US" sz="2800" dirty="0" smtClean="0">
                <a:solidFill>
                  <a:srgbClr val="0072FF"/>
                </a:solidFill>
                <a:latin typeface="Arial Rounded MT Bold" panose="020F0704030504030204" pitchFamily="34" charset="0"/>
              </a:rPr>
              <a:t>he </a:t>
            </a:r>
            <a:r>
              <a:rPr lang="en-US" sz="2800" dirty="0">
                <a:solidFill>
                  <a:srgbClr val="0072FF"/>
                </a:solidFill>
                <a:latin typeface="Arial Rounded MT Bold" panose="020F0704030504030204" pitchFamily="34" charset="0"/>
              </a:rPr>
              <a:t>instrument makes it feasible to study next-generation designs and technologies for CVs and AVs, new transportation infrastructures, and new CTS applications. </a:t>
            </a:r>
            <a:r>
              <a:rPr lang="en-US" sz="2800" dirty="0">
                <a:solidFill>
                  <a:srgbClr val="0072FF"/>
                </a:solidFill>
                <a:latin typeface="Arial Rounded MT Bold" panose="020F0704030504030204" pitchFamily="34" charset="0"/>
                <a:ea typeface="宋体" panose="02010600030101010101" pitchFamily="2" charset="-122"/>
              </a:rPr>
              <a:t> 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1410095" y="15756441"/>
            <a:ext cx="30706481" cy="3970318"/>
          </a:xfrm>
          <a:prstGeom prst="rect">
            <a:avLst/>
          </a:prstGeom>
          <a:noFill/>
          <a:ln>
            <a:noFill/>
          </a:ln>
          <a:effectLst>
            <a:glow rad="355600">
              <a:schemeClr val="tx1">
                <a:alpha val="40000"/>
              </a:schemeClr>
            </a:glow>
            <a:outerShdw sx="1000" sy="1000" algn="tl" rotWithShape="0">
              <a:schemeClr val="bg1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morning" dir="t"/>
            </a:scene3d>
            <a:sp3d prstMaterial="matte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rgbClr val="0072FF"/>
                </a:solidFill>
                <a:latin typeface="Arial Rounded MT Bold" panose="020F0704030504030204" pitchFamily="34" charset="0"/>
              </a:rPr>
              <a:t>T</a:t>
            </a:r>
            <a:r>
              <a:rPr lang="en-US" sz="2800" i="1" dirty="0" smtClean="0">
                <a:solidFill>
                  <a:srgbClr val="0072FF"/>
                </a:solidFill>
                <a:latin typeface="Arial Rounded MT Bold" panose="020F0704030504030204" pitchFamily="34" charset="0"/>
              </a:rPr>
              <a:t>raffic </a:t>
            </a:r>
            <a:r>
              <a:rPr lang="en-US" sz="2800" i="1" dirty="0">
                <a:solidFill>
                  <a:srgbClr val="0072FF"/>
                </a:solidFill>
                <a:latin typeface="Arial Rounded MT Bold" panose="020F0704030504030204" pitchFamily="34" charset="0"/>
              </a:rPr>
              <a:t>simulators  or </a:t>
            </a:r>
            <a:r>
              <a:rPr lang="en-US" sz="2800" i="1" dirty="0" smtClean="0">
                <a:solidFill>
                  <a:srgbClr val="0072FF"/>
                </a:solidFill>
                <a:latin typeface="Arial Rounded MT Bold" panose="020F0704030504030204" pitchFamily="34" charset="0"/>
              </a:rPr>
              <a:t>TS</a:t>
            </a:r>
            <a:r>
              <a:rPr lang="en-US" sz="2800" i="1" u="sng" dirty="0" smtClean="0">
                <a:solidFill>
                  <a:srgbClr val="0072FF"/>
                </a:solidFill>
                <a:latin typeface="Arial Rounded MT Bold" panose="020F0704030504030204" pitchFamily="34" charset="0"/>
              </a:rPr>
              <a:t>,</a:t>
            </a:r>
            <a:r>
              <a:rPr lang="en-US" sz="2800" i="1" dirty="0" smtClean="0">
                <a:solidFill>
                  <a:srgbClr val="0072FF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>
                <a:solidFill>
                  <a:srgbClr val="0072FF"/>
                </a:solidFill>
                <a:latin typeface="Arial Rounded MT Bold" panose="020F0704030504030204" pitchFamily="34" charset="0"/>
              </a:rPr>
              <a:t>mainly for transportation engineering </a:t>
            </a:r>
            <a:r>
              <a:rPr lang="en-US" sz="2800" dirty="0" smtClean="0">
                <a:solidFill>
                  <a:srgbClr val="0072FF"/>
                </a:solidFill>
                <a:latin typeface="Arial Rounded MT Bold" panose="020F0704030504030204" pitchFamily="34" charset="0"/>
              </a:rPr>
              <a:t>research,  provides </a:t>
            </a:r>
            <a:r>
              <a:rPr lang="en-US" sz="2800" dirty="0">
                <a:solidFill>
                  <a:srgbClr val="0072FF"/>
                </a:solidFill>
                <a:latin typeface="Arial Rounded MT Bold" panose="020F0704030504030204" pitchFamily="34" charset="0"/>
              </a:rPr>
              <a:t>a virtual driving environment </a:t>
            </a:r>
            <a:r>
              <a:rPr lang="en-US" sz="2800" dirty="0" smtClean="0">
                <a:solidFill>
                  <a:srgbClr val="0072FF"/>
                </a:solidFill>
                <a:latin typeface="Arial Rounded MT Bold" panose="020F0704030504030204" pitchFamily="34" charset="0"/>
              </a:rPr>
              <a:t>and </a:t>
            </a:r>
            <a:r>
              <a:rPr lang="en-US" sz="2800" dirty="0">
                <a:solidFill>
                  <a:srgbClr val="0072FF"/>
                </a:solidFill>
                <a:latin typeface="Arial Rounded MT Bold" panose="020F0704030504030204" pitchFamily="34" charset="0"/>
              </a:rPr>
              <a:t>generates vehicles </a:t>
            </a:r>
            <a:r>
              <a:rPr lang="en-US" sz="2800" dirty="0" smtClean="0">
                <a:solidFill>
                  <a:srgbClr val="0072FF"/>
                </a:solidFill>
                <a:latin typeface="Arial Rounded MT Bold" panose="020F0704030504030204" pitchFamily="34" charset="0"/>
              </a:rPr>
              <a:t>and </a:t>
            </a:r>
            <a:r>
              <a:rPr lang="en-US" sz="2800" dirty="0">
                <a:solidFill>
                  <a:srgbClr val="0072FF"/>
                </a:solidFill>
                <a:latin typeface="Arial Rounded MT Bold" panose="020F0704030504030204" pitchFamily="34" charset="0"/>
              </a:rPr>
              <a:t>fairly realistic </a:t>
            </a:r>
            <a:r>
              <a:rPr lang="en-US" sz="2800" dirty="0" smtClean="0">
                <a:solidFill>
                  <a:srgbClr val="0072FF"/>
                </a:solidFill>
                <a:latin typeface="Arial Rounded MT Bold" panose="020F0704030504030204" pitchFamily="34" charset="0"/>
              </a:rPr>
              <a:t>traffic.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rgbClr val="0072FF"/>
                </a:solidFill>
                <a:latin typeface="Arial Rounded MT Bold" panose="020F0704030504030204" pitchFamily="34" charset="0"/>
              </a:rPr>
              <a:t>Driving </a:t>
            </a:r>
            <a:r>
              <a:rPr lang="en-US" sz="2800" i="1" dirty="0">
                <a:solidFill>
                  <a:srgbClr val="0072FF"/>
                </a:solidFill>
                <a:latin typeface="Arial Rounded MT Bold" panose="020F0704030504030204" pitchFamily="34" charset="0"/>
              </a:rPr>
              <a:t>simulators or </a:t>
            </a:r>
            <a:r>
              <a:rPr lang="en-US" sz="2800" i="1" dirty="0" smtClean="0">
                <a:solidFill>
                  <a:srgbClr val="0072FF"/>
                </a:solidFill>
                <a:latin typeface="Arial Rounded MT Bold" panose="020F0704030504030204" pitchFamily="34" charset="0"/>
              </a:rPr>
              <a:t>DS,</a:t>
            </a:r>
            <a:r>
              <a:rPr lang="en-US" sz="2800" dirty="0" smtClean="0">
                <a:solidFill>
                  <a:srgbClr val="0072FF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>
                <a:solidFill>
                  <a:srgbClr val="0072FF"/>
                </a:solidFill>
                <a:latin typeface="Arial Rounded MT Bold" panose="020F0704030504030204" pitchFamily="34" charset="0"/>
              </a:rPr>
              <a:t>involves a human driver who may sit in a </a:t>
            </a:r>
            <a:r>
              <a:rPr lang="en-US" sz="2800" dirty="0" smtClean="0">
                <a:solidFill>
                  <a:srgbClr val="0072FF"/>
                </a:solidFill>
                <a:latin typeface="Arial Rounded MT Bold" panose="020F0704030504030204" pitchFamily="34" charset="0"/>
              </a:rPr>
              <a:t>vehicle, </a:t>
            </a:r>
            <a:r>
              <a:rPr lang="en-US" sz="2800" dirty="0">
                <a:solidFill>
                  <a:srgbClr val="0072FF"/>
                </a:solidFill>
                <a:latin typeface="Arial Rounded MT Bold" panose="020F0704030504030204" pitchFamily="34" charset="0"/>
              </a:rPr>
              <a:t>which is mounted on a motion-platform with multiple degrees of freedom, and surround video/audio for background driving environment and traffic. Accordingly, it can be used to simulate vehicle dynamics and study human </a:t>
            </a:r>
            <a:r>
              <a:rPr lang="en-US" sz="2800" dirty="0" smtClean="0">
                <a:solidFill>
                  <a:srgbClr val="0072FF"/>
                </a:solidFill>
                <a:latin typeface="Arial Rounded MT Bold" panose="020F0704030504030204" pitchFamily="34" charset="0"/>
              </a:rPr>
              <a:t>factors.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rgbClr val="0072FF"/>
                </a:solidFill>
                <a:latin typeface="Arial Rounded MT Bold" panose="020F0704030504030204" pitchFamily="34" charset="0"/>
              </a:rPr>
              <a:t>Network </a:t>
            </a:r>
            <a:r>
              <a:rPr lang="en-US" sz="2800" i="1" dirty="0">
                <a:solidFill>
                  <a:srgbClr val="0072FF"/>
                </a:solidFill>
                <a:latin typeface="Arial Rounded MT Bold" panose="020F0704030504030204" pitchFamily="34" charset="0"/>
              </a:rPr>
              <a:t>simulators or </a:t>
            </a:r>
            <a:r>
              <a:rPr lang="en-US" sz="2800" i="1" dirty="0" smtClean="0">
                <a:solidFill>
                  <a:srgbClr val="0072FF"/>
                </a:solidFill>
                <a:latin typeface="Arial Rounded MT Bold" panose="020F0704030504030204" pitchFamily="34" charset="0"/>
              </a:rPr>
              <a:t>NS, </a:t>
            </a:r>
            <a:r>
              <a:rPr lang="en-US" sz="2800" dirty="0" smtClean="0">
                <a:solidFill>
                  <a:srgbClr val="0072FF"/>
                </a:solidFill>
                <a:latin typeface="Arial Rounded MT Bold" panose="020F0704030504030204" pitchFamily="34" charset="0"/>
              </a:rPr>
              <a:t>can </a:t>
            </a:r>
            <a:r>
              <a:rPr lang="en-US" sz="2800" dirty="0">
                <a:solidFill>
                  <a:srgbClr val="0072FF"/>
                </a:solidFill>
                <a:latin typeface="Arial Rounded MT Bold" panose="020F0704030504030204" pitchFamily="34" charset="0"/>
              </a:rPr>
              <a:t>simulate the communications which take place within a large transportation system with many vehicles and road-side APs, and in particular, it can generate CV-related messages, and simulate how these messages are sent and received, including how much delay and loss rate these messages will experience. Hence, the NS is suitable for studying V2V/V2I technologies</a:t>
            </a:r>
            <a:r>
              <a:rPr lang="en-US" sz="2800" dirty="0" smtClean="0">
                <a:solidFill>
                  <a:srgbClr val="0072FF"/>
                </a:solidFill>
                <a:latin typeface="Arial Rounded MT Bold" panose="020F070403050403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rgbClr val="0072FF"/>
                </a:solidFill>
                <a:latin typeface="Arial Rounded MT Bold" panose="020F0704030504030204" pitchFamily="34" charset="0"/>
              </a:rPr>
              <a:t>Instrumented vehicles or IV,  </a:t>
            </a:r>
            <a:r>
              <a:rPr lang="en-US" sz="2800" dirty="0" smtClean="0">
                <a:solidFill>
                  <a:srgbClr val="0072FF"/>
                </a:solidFill>
                <a:latin typeface="Arial Rounded MT Bold" panose="020F0704030504030204" pitchFamily="34" charset="0"/>
              </a:rPr>
              <a:t>including </a:t>
            </a:r>
            <a:r>
              <a:rPr lang="en-US" sz="2800" dirty="0">
                <a:solidFill>
                  <a:srgbClr val="0072FF"/>
                </a:solidFill>
                <a:latin typeface="Arial Rounded MT Bold" panose="020F0704030504030204" pitchFamily="34" charset="0"/>
              </a:rPr>
              <a:t>a fully instrumented and several partially instrumented CVs as well as an AV</a:t>
            </a:r>
            <a:endParaRPr lang="en-US" sz="2800" dirty="0" smtClean="0">
              <a:solidFill>
                <a:srgbClr val="0072FF"/>
              </a:solidFill>
              <a:latin typeface="Arial Rounded MT Bold" panose="020F07040305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rgbClr val="0072FF"/>
                </a:solidFill>
                <a:latin typeface="Arial Rounded MT Bold" panose="020F0704030504030204" pitchFamily="34" charset="0"/>
              </a:rPr>
              <a:t>Instrumented Environment or IE, </a:t>
            </a:r>
            <a:r>
              <a:rPr lang="en-US" sz="2800" dirty="0" smtClean="0">
                <a:solidFill>
                  <a:srgbClr val="0072FF"/>
                </a:solidFill>
                <a:latin typeface="Arial Rounded MT Bold" panose="020F0704030504030204" pitchFamily="34" charset="0"/>
              </a:rPr>
              <a:t>University </a:t>
            </a:r>
            <a:r>
              <a:rPr lang="en-US" sz="2800" dirty="0">
                <a:solidFill>
                  <a:srgbClr val="0072FF"/>
                </a:solidFill>
                <a:latin typeface="Arial Rounded MT Bold" panose="020F0704030504030204" pitchFamily="34" charset="0"/>
              </a:rPr>
              <a:t>at Buffalo (UB) north campus instrumented with traffic sensors, access points and road-side units for vehicle-to-vehicle (V2V) and vehicle-to-infrastructure (V2I) communications</a:t>
            </a:r>
            <a:r>
              <a:rPr lang="en-US" sz="2800" dirty="0" smtClean="0">
                <a:solidFill>
                  <a:srgbClr val="0072FF"/>
                </a:solidFill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297894" y="12394305"/>
            <a:ext cx="2552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Stand-alone simulations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508333" y="12561677"/>
            <a:ext cx="255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Road tests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9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6984</TotalTime>
  <Words>924</Words>
  <Application>Microsoft Office PowerPoint</Application>
  <PresentationFormat>Custom</PresentationFormat>
  <Paragraphs>53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宋体</vt:lpstr>
      <vt:lpstr>Arial</vt:lpstr>
      <vt:lpstr>Arial Rounded MT Bold</vt:lpstr>
      <vt:lpstr>Calibri</vt:lpstr>
      <vt:lpstr>Calibri Light</vt:lpstr>
      <vt:lpstr>Times New Roman</vt:lpstr>
      <vt:lpstr>Office Theme</vt:lpstr>
      <vt:lpstr>PowerPoint Presentation</vt:lpstr>
    </vt:vector>
  </TitlesOfParts>
  <Company>University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Xin Liu</cp:lastModifiedBy>
  <cp:revision>198</cp:revision>
  <dcterms:created xsi:type="dcterms:W3CDTF">2014-02-17T23:19:35Z</dcterms:created>
  <dcterms:modified xsi:type="dcterms:W3CDTF">2017-06-16T19:43:00Z</dcterms:modified>
</cp:coreProperties>
</file>